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1107" r:id="rId2"/>
    <p:sldId id="520" r:id="rId3"/>
    <p:sldId id="327" r:id="rId4"/>
    <p:sldId id="273" r:id="rId5"/>
    <p:sldId id="309" r:id="rId6"/>
    <p:sldId id="1109"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5879" autoAdjust="0"/>
  </p:normalViewPr>
  <p:slideViewPr>
    <p:cSldViewPr snapToGrid="0">
      <p:cViewPr>
        <p:scale>
          <a:sx n="60" d="100"/>
          <a:sy n="60" d="100"/>
        </p:scale>
        <p:origin x="1836" y="594"/>
      </p:cViewPr>
      <p:guideLst/>
    </p:cSldViewPr>
  </p:slideViewPr>
  <p:notesTextViewPr>
    <p:cViewPr>
      <p:scale>
        <a:sx n="1" d="1"/>
        <a:sy n="1" d="1"/>
      </p:scale>
      <p:origin x="0" y="0"/>
    </p:cViewPr>
  </p:notesTextViewPr>
  <p:notesViewPr>
    <p:cSldViewPr snapToGrid="0">
      <p:cViewPr varScale="1">
        <p:scale>
          <a:sx n="84" d="100"/>
          <a:sy n="84" d="100"/>
        </p:scale>
        <p:origin x="233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61F6E-455C-417B-9050-E15A86D68C17}" type="datetimeFigureOut">
              <a:rPr lang="de-CH" smtClean="0"/>
              <a:t>21.09.2023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C7BE3-6AE6-481C-8B2A-A8A9723C170D}" type="slidenum">
              <a:rPr lang="de-CH" smtClean="0"/>
              <a:t>‹Nr.›</a:t>
            </a:fld>
            <a:endParaRPr lang="de-CH"/>
          </a:p>
        </p:txBody>
      </p:sp>
    </p:spTree>
    <p:extLst>
      <p:ext uri="{BB962C8B-B14F-4D97-AF65-F5344CB8AC3E}">
        <p14:creationId xmlns:p14="http://schemas.microsoft.com/office/powerpoint/2010/main" val="314790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F139E-4E9E-4793-8183-933B6D3E8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37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noProof="0" dirty="0">
                <a:solidFill>
                  <a:schemeClr val="tx1"/>
                </a:solidFill>
                <a:effectLst/>
                <a:latin typeface="+mn-lt"/>
                <a:ea typeface="+mn-ea"/>
                <a:cs typeface="+mn-cs"/>
              </a:rPr>
              <a:t>Die Dem. Rep. Kongo gehört zu den ärmsten und instabilsten Ländern der Welt. In diesem Umfeld ist das </a:t>
            </a:r>
            <a:r>
              <a:rPr lang="de-CH" sz="1200" kern="1200" noProof="0" dirty="0" err="1">
                <a:solidFill>
                  <a:schemeClr val="tx1"/>
                </a:solidFill>
                <a:effectLst/>
                <a:latin typeface="+mn-lt"/>
                <a:ea typeface="+mn-ea"/>
                <a:cs typeface="+mn-cs"/>
              </a:rPr>
              <a:t>Panzi</a:t>
            </a:r>
            <a:r>
              <a:rPr lang="de-CH" sz="1200" kern="1200" noProof="0" dirty="0">
                <a:solidFill>
                  <a:schemeClr val="tx1"/>
                </a:solidFill>
                <a:effectLst/>
                <a:latin typeface="+mn-lt"/>
                <a:ea typeface="+mn-ea"/>
                <a:cs typeface="+mn-cs"/>
              </a:rPr>
              <a:t>-Zentrum mit seinen gepflegten Anlagen seit 20 Jahren eine Oase der Hoffnung. Schon mehr als 400 Schneiderinnen und Schreiner haben hier in einer dreijährigen Lehre das Rüstzeug erhalten, um sich eine eigene Existenz aufzubauen. Weitere Ausbildungsberufe (Automechaniker/in, Maurer/in) sollen bald dazukommen.</a:t>
            </a:r>
          </a:p>
        </p:txBody>
      </p:sp>
      <p:sp>
        <p:nvSpPr>
          <p:cNvPr id="4" name="Foliennummernplatzhalter 3"/>
          <p:cNvSpPr>
            <a:spLocks noGrp="1"/>
          </p:cNvSpPr>
          <p:nvPr>
            <p:ph type="sldNum" sz="quarter" idx="5"/>
          </p:nvPr>
        </p:nvSpPr>
        <p:spPr/>
        <p:txBody>
          <a:bodyPr/>
          <a:lstStyle/>
          <a:p>
            <a:fld id="{CA7CE10D-61C5-4894-8E1A-9331F21EE1B4}" type="slidenum">
              <a:rPr lang="de-CH" smtClean="0"/>
              <a:t>2</a:t>
            </a:fld>
            <a:endParaRPr lang="de-CH"/>
          </a:p>
        </p:txBody>
      </p:sp>
    </p:spTree>
    <p:extLst>
      <p:ext uri="{BB962C8B-B14F-4D97-AF65-F5344CB8AC3E}">
        <p14:creationId xmlns:p14="http://schemas.microsoft.com/office/powerpoint/2010/main" val="175818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Schneiderinnen nutzen Tretnähmaschinen, die in der Schweiz von Ehrenamtlichen aufgearbeitet werden und im Kongo noch jahrzehntelang wertvolle Dienste leisten. Die Maschinen sind äusserst robust und funktionieren auch ohne Strom, der im Kongo ohnehin an vielen Orten nicht verfügbar ist. Meistens teilen sich zwei Schneiderinnen eine Maschine. </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21212B-BB75-44D2-A4AC-F20BB8CF7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27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noProof="0" dirty="0">
                <a:solidFill>
                  <a:schemeClr val="tx1"/>
                </a:solidFill>
                <a:effectLst/>
                <a:latin typeface="+mn-lt"/>
                <a:ea typeface="+mn-ea"/>
                <a:cs typeface="+mn-cs"/>
              </a:rPr>
              <a:t>Bei den Schreinern wird ebenfalls das meiste in Handarbeit gemacht, auch wenn einzelne Maschinen zur Verfügung stehen. Das verwendete Werkzeug stammt teilweise aus der Schweiz, da vor Ort kaum brauchbares Material erhältlich ist. Alle zwei Jahre trifft ein Container gefüllt mit Tretnähmaschinen, Werkzeug und weiterem Material aus der Schweiz im </a:t>
            </a:r>
            <a:r>
              <a:rPr lang="de-CH" sz="1200" kern="1200" noProof="0" dirty="0" err="1">
                <a:solidFill>
                  <a:schemeClr val="tx1"/>
                </a:solidFill>
                <a:effectLst/>
                <a:latin typeface="+mn-lt"/>
                <a:ea typeface="+mn-ea"/>
                <a:cs typeface="+mn-cs"/>
              </a:rPr>
              <a:t>Panzi</a:t>
            </a:r>
            <a:r>
              <a:rPr lang="de-CH" sz="1200" kern="1200" noProof="0" dirty="0">
                <a:solidFill>
                  <a:schemeClr val="tx1"/>
                </a:solidFill>
                <a:effectLst/>
                <a:latin typeface="+mn-lt"/>
                <a:ea typeface="+mn-ea"/>
                <a:cs typeface="+mn-cs"/>
              </a:rPr>
              <a:t>-Zentrum ein.</a:t>
            </a:r>
            <a:endParaRPr lang="de-CH" noProof="0" dirty="0"/>
          </a:p>
        </p:txBody>
      </p:sp>
      <p:sp>
        <p:nvSpPr>
          <p:cNvPr id="4" name="Foliennummernplatzhalter 3"/>
          <p:cNvSpPr>
            <a:spLocks noGrp="1"/>
          </p:cNvSpPr>
          <p:nvPr>
            <p:ph type="sldNum" sz="quarter" idx="5"/>
          </p:nvPr>
        </p:nvSpPr>
        <p:spPr/>
        <p:txBody>
          <a:bodyPr/>
          <a:lstStyle/>
          <a:p>
            <a:fld id="{CA7CE10D-61C5-4894-8E1A-9331F21EE1B4}" type="slidenum">
              <a:rPr lang="de-CH" smtClean="0"/>
              <a:t>4</a:t>
            </a:fld>
            <a:endParaRPr lang="de-CH"/>
          </a:p>
        </p:txBody>
      </p:sp>
    </p:spTree>
    <p:extLst>
      <p:ext uri="{BB962C8B-B14F-4D97-AF65-F5344CB8AC3E}">
        <p14:creationId xmlns:p14="http://schemas.microsoft.com/office/powerpoint/2010/main" val="71898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VIDEO</a:t>
            </a:r>
          </a:p>
          <a:p>
            <a:endParaRPr lang="de-CH" dirty="0"/>
          </a:p>
          <a:p>
            <a:r>
              <a:rPr lang="de-CH" dirty="0"/>
              <a:t>Diese Gruppe junger Männer, die 2018 die Schreinerlehre beendeten, haben gemeinsam eine Werkstatt eröffnet. So haben sie ein Einkommen, mit dem sie für sich und weitere Familienangehörige sorgen können. Dass im Freien gearbeitet wird, ist für kongolesische Verhältnisse keineswegs ungewöhnlich.</a:t>
            </a:r>
          </a:p>
        </p:txBody>
      </p:sp>
      <p:sp>
        <p:nvSpPr>
          <p:cNvPr id="4" name="Foliennummernplatzhalter 3"/>
          <p:cNvSpPr>
            <a:spLocks noGrp="1"/>
          </p:cNvSpPr>
          <p:nvPr>
            <p:ph type="sldNum" sz="quarter" idx="5"/>
          </p:nvPr>
        </p:nvSpPr>
        <p:spPr/>
        <p:txBody>
          <a:bodyPr/>
          <a:lstStyle/>
          <a:p>
            <a:fld id="{17852406-D2D6-45E7-BB76-A4CFEE356FE5}" type="slidenum">
              <a:rPr lang="de-CH" smtClean="0"/>
              <a:t>5</a:t>
            </a:fld>
            <a:endParaRPr lang="de-CH"/>
          </a:p>
        </p:txBody>
      </p:sp>
    </p:spTree>
    <p:extLst>
      <p:ext uri="{BB962C8B-B14F-4D97-AF65-F5344CB8AC3E}">
        <p14:creationId xmlns:p14="http://schemas.microsoft.com/office/powerpoint/2010/main" val="184334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Mission am Nil ist in sechs Ländern aktiv. Mit unseren Projekten möchten wir den Ärmsten der Armen helfen. Solchen, die sonst keine Chance hätten, für sich selber zu sorgen und ein sinnerfülltes Leben in Würde zu führen. Zum Beispiel Menschen im Osten Kongos, auf der Karte violett eingefärbt. Das </a:t>
            </a:r>
            <a:r>
              <a:rPr lang="de-CH" dirty="0" err="1"/>
              <a:t>Panzi</a:t>
            </a:r>
            <a:r>
              <a:rPr lang="de-CH" dirty="0"/>
              <a:t>-Zentrum liegt ganz im Osten des Landes am </a:t>
            </a:r>
            <a:r>
              <a:rPr lang="de-CH" dirty="0" err="1"/>
              <a:t>Kivusee</a:t>
            </a:r>
            <a:r>
              <a:rPr lang="de-CH" dirty="0"/>
              <a:t> (roter Kreis).</a:t>
            </a:r>
          </a:p>
          <a:p>
            <a:endParaRPr lang="de-CH" dirty="0"/>
          </a:p>
        </p:txBody>
      </p:sp>
      <p:sp>
        <p:nvSpPr>
          <p:cNvPr id="4" name="Foliennummernplatzhalter 3"/>
          <p:cNvSpPr>
            <a:spLocks noGrp="1"/>
          </p:cNvSpPr>
          <p:nvPr>
            <p:ph type="sldNum" sz="quarter" idx="5"/>
          </p:nvPr>
        </p:nvSpPr>
        <p:spPr/>
        <p:txBody>
          <a:bodyPr/>
          <a:lstStyle/>
          <a:p>
            <a:fld id="{8EC28E28-8B3E-4850-B2EF-FFA9460AF487}" type="slidenum">
              <a:rPr lang="de-CH" smtClean="0"/>
              <a:t>6</a:t>
            </a:fld>
            <a:endParaRPr lang="de-CH"/>
          </a:p>
        </p:txBody>
      </p:sp>
    </p:spTree>
    <p:extLst>
      <p:ext uri="{BB962C8B-B14F-4D97-AF65-F5344CB8AC3E}">
        <p14:creationId xmlns:p14="http://schemas.microsoft.com/office/powerpoint/2010/main" val="92121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CD63C-1774-4FC9-AC0D-6FC09CD3F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400898A5-F903-4D24-8F3F-AFDC9A3B6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CC95F612-1784-4B70-97C5-54D207BB7466}"/>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63058141-804A-449D-ADFA-6266E63F1C6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39EB8-F3FC-4C88-A918-A1480AEF69DE}"/>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145327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36F59-3137-4B71-A323-ED7153380524}"/>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90DF348F-8D18-4B83-9C60-4E96360DD00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0808CED-4EDB-48FC-8D35-C4A317572651}"/>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E730A60B-5874-4080-8C78-93E1EF8461B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71136BF-A0A9-46DD-A680-C9AE766AB707}"/>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93208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372003C-F3B5-4DE5-BCA5-858B1117BB6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A62A871A-6314-4546-BD36-D6416C54790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0C7CDC9-C5A0-4CA7-AD68-8A51A7EB2DF2}"/>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C098B614-A516-4D91-94F8-296317F9839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DC75DEE-B447-43A6-9461-158BFAEB43A4}"/>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238269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bschnitts-&#10;über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185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EA5C2-B50C-459B-94FB-E08D06FCBB0A}"/>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1059066-74DC-4A99-8315-8CBA1900D4B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54BB482-E669-4F53-B691-0C675660A2DC}"/>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C05F2886-1743-49C8-ADC4-2ED04AF9333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72F8157-3A1B-499F-8F4E-086842395E76}"/>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48012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00F09-F609-4D2B-8DAE-595ECAAF45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2D5CE104-B19C-4424-A788-6FBC52CFE2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118C28-63F1-46C2-A147-333093C5AAE7}"/>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E705473C-5F98-4C53-9603-C3C40058721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49A6064-E3D2-4BF7-BD2E-11973762FDF2}"/>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69952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18FB4-2159-4A45-AD1E-D6977D6AB03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CDBA0F65-D5CB-4755-A99D-E9D4A5F2523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DC8D5D48-7D21-4A2D-B2A2-B2101DE681C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3D82129E-343C-4B7F-8C2C-9E53B0D7C647}"/>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6" name="Fußzeilenplatzhalter 5">
            <a:extLst>
              <a:ext uri="{FF2B5EF4-FFF2-40B4-BE49-F238E27FC236}">
                <a16:creationId xmlns:a16="http://schemas.microsoft.com/office/drawing/2014/main" id="{4D7688AF-2A33-44F8-B44E-8E3AAAF1EF3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33BB900-0675-404A-86A2-5F2302C95D4B}"/>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194732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D9AE3-3734-444B-9780-415EE5BBA6F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2A01EE38-4604-4FBD-9D70-B92B9F77F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F8C211F-E20B-4153-93C2-410BF26614F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63E1E362-112E-4978-BCE7-16FF57C0A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F0FE692-EDD5-49A9-8519-29410CAB5ED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AF80FA77-8290-41AA-8CD3-B06887CAEBFC}"/>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8" name="Fußzeilenplatzhalter 7">
            <a:extLst>
              <a:ext uri="{FF2B5EF4-FFF2-40B4-BE49-F238E27FC236}">
                <a16:creationId xmlns:a16="http://schemas.microsoft.com/office/drawing/2014/main" id="{31D65276-974A-482B-9F9F-767D998920E2}"/>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FB2FB46E-FF59-4673-B9BC-FA8E7CA141C7}"/>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61860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172B9-9BFC-4DBC-BEB3-09C2881FCCD0}"/>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84A3116-9C42-47C8-B210-2735F0AB2C98}"/>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4" name="Fußzeilenplatzhalter 3">
            <a:extLst>
              <a:ext uri="{FF2B5EF4-FFF2-40B4-BE49-F238E27FC236}">
                <a16:creationId xmlns:a16="http://schemas.microsoft.com/office/drawing/2014/main" id="{035002AF-CB5A-418E-B5CF-4198A7351B10}"/>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B5ADCEE7-DD7D-467F-AE9A-1244115E3843}"/>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217499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C070CF-5578-49FA-9432-927A2150315F}"/>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3" name="Fußzeilenplatzhalter 2">
            <a:extLst>
              <a:ext uri="{FF2B5EF4-FFF2-40B4-BE49-F238E27FC236}">
                <a16:creationId xmlns:a16="http://schemas.microsoft.com/office/drawing/2014/main" id="{21E26E77-2199-4679-91E8-A865D993AB97}"/>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6AEF42C-3B80-44BC-9392-D7F73735757E}"/>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191859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47D91-8603-409A-A6F1-EC059E4DE6D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46C8F323-F558-44C6-9C97-92BEB8C869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B975789B-B9C0-408D-A6CD-1C4670551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0104009-7E99-4C73-BBC8-9C385B4C7CEE}"/>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6" name="Fußzeilenplatzhalter 5">
            <a:extLst>
              <a:ext uri="{FF2B5EF4-FFF2-40B4-BE49-F238E27FC236}">
                <a16:creationId xmlns:a16="http://schemas.microsoft.com/office/drawing/2014/main" id="{AE991F1E-9044-42CC-80AE-A67087376E09}"/>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DA33B32-EEF7-4C40-9B5B-C6713B87FCE5}"/>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88351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5E777-9345-49BD-B83F-E0E89F5C2FE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7E557826-8D20-4E8E-9FD0-5D147A909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AF417AAE-96E6-4B95-B547-24B48CA50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34E29DB-FEAF-4CDF-AFCF-324C53D1659A}"/>
              </a:ext>
            </a:extLst>
          </p:cNvPr>
          <p:cNvSpPr>
            <a:spLocks noGrp="1"/>
          </p:cNvSpPr>
          <p:nvPr>
            <p:ph type="dt" sz="half" idx="10"/>
          </p:nvPr>
        </p:nvSpPr>
        <p:spPr/>
        <p:txBody>
          <a:bodyPr/>
          <a:lstStyle/>
          <a:p>
            <a:fld id="{6BCEE6A3-A1CD-4C3F-A255-4A943268E732}" type="datetimeFigureOut">
              <a:rPr lang="de-CH" smtClean="0"/>
              <a:t>21.09.2023</a:t>
            </a:fld>
            <a:endParaRPr lang="de-CH"/>
          </a:p>
        </p:txBody>
      </p:sp>
      <p:sp>
        <p:nvSpPr>
          <p:cNvPr id="6" name="Fußzeilenplatzhalter 5">
            <a:extLst>
              <a:ext uri="{FF2B5EF4-FFF2-40B4-BE49-F238E27FC236}">
                <a16:creationId xmlns:a16="http://schemas.microsoft.com/office/drawing/2014/main" id="{5BB731B4-21F9-4217-A1B7-A48F7057E65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45A91DB-5673-4360-A2BA-B33B9805E7EE}"/>
              </a:ext>
            </a:extLst>
          </p:cNvPr>
          <p:cNvSpPr>
            <a:spLocks noGrp="1"/>
          </p:cNvSpPr>
          <p:nvPr>
            <p:ph type="sldNum" sz="quarter" idx="12"/>
          </p:nvPr>
        </p:nvSpPr>
        <p:spPr/>
        <p:txBody>
          <a:bodyPr/>
          <a:lstStyle/>
          <a:p>
            <a:fld id="{FBF1BC4C-D96C-4310-A6CB-C3C620207CA3}" type="slidenum">
              <a:rPr lang="de-CH" smtClean="0"/>
              <a:t>‹Nr.›</a:t>
            </a:fld>
            <a:endParaRPr lang="de-CH"/>
          </a:p>
        </p:txBody>
      </p:sp>
    </p:spTree>
    <p:extLst>
      <p:ext uri="{BB962C8B-B14F-4D97-AF65-F5344CB8AC3E}">
        <p14:creationId xmlns:p14="http://schemas.microsoft.com/office/powerpoint/2010/main" val="116569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28F4800-80E9-403E-9FC4-A574CDCA6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93129008-9D29-40A0-AF63-A5803A1A60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1E5A39-A958-44A8-9CB2-63533CD42F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EE6A3-A1CD-4C3F-A255-4A943268E732}" type="datetimeFigureOut">
              <a:rPr lang="de-CH" smtClean="0"/>
              <a:t>21.09.2023</a:t>
            </a:fld>
            <a:endParaRPr lang="de-CH"/>
          </a:p>
        </p:txBody>
      </p:sp>
      <p:sp>
        <p:nvSpPr>
          <p:cNvPr id="5" name="Fußzeilenplatzhalter 4">
            <a:extLst>
              <a:ext uri="{FF2B5EF4-FFF2-40B4-BE49-F238E27FC236}">
                <a16:creationId xmlns:a16="http://schemas.microsoft.com/office/drawing/2014/main" id="{D7CBED15-98C5-4C2E-94CE-524B77643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7675112D-C01D-4953-9144-7BF0C28D6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1BC4C-D96C-4310-A6CB-C3C620207CA3}" type="slidenum">
              <a:rPr lang="de-CH" smtClean="0"/>
              <a:t>‹Nr.›</a:t>
            </a:fld>
            <a:endParaRPr lang="de-CH"/>
          </a:p>
        </p:txBody>
      </p:sp>
    </p:spTree>
    <p:extLst>
      <p:ext uri="{BB962C8B-B14F-4D97-AF65-F5344CB8AC3E}">
        <p14:creationId xmlns:p14="http://schemas.microsoft.com/office/powerpoint/2010/main" val="1477733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378591" y="246851"/>
            <a:ext cx="10494197" cy="1723549"/>
          </a:xfrm>
          <a:prstGeom prst="rect">
            <a:avLst/>
          </a:prstGeom>
          <a:noFill/>
        </p:spPr>
        <p:txBody>
          <a:bodyPr wrap="square" rtlCol="0">
            <a:spAutoFit/>
          </a:bodyPr>
          <a:lstStyle/>
          <a:p>
            <a:pPr marL="3586163" marR="0" lvl="0" indent="-3586163" algn="l" defTabSz="914400" rtl="0" eaLnBrk="1" fontAlgn="auto" latinLnBrk="0" hangingPunct="1">
              <a:lnSpc>
                <a:spcPct val="100000"/>
              </a:lnSpc>
              <a:spcBef>
                <a:spcPts val="0"/>
              </a:spcBef>
              <a:spcAft>
                <a:spcPts val="0"/>
              </a:spcAft>
              <a:buClrTx/>
              <a:buSzTx/>
              <a:buFontTx/>
              <a:buNone/>
              <a:tabLst>
                <a:tab pos="3586163" algn="l"/>
              </a:tabLst>
              <a:defRPr/>
            </a:pPr>
            <a:r>
              <a:rPr kumimoji="0" lang="de-CH" sz="2400" b="1" i="0" u="none" strike="noStrike" kern="1200" cap="none" spc="0" normalizeH="0" baseline="0" noProof="0" dirty="0">
                <a:ln>
                  <a:noFill/>
                </a:ln>
                <a:solidFill>
                  <a:schemeClr val="bg1"/>
                </a:solidFill>
                <a:effectLst/>
                <a:uLnTx/>
                <a:uFillTx/>
                <a:latin typeface="Architects Daughter" pitchFamily="2" charset="0"/>
              </a:rPr>
              <a:t>Hoffnung für Menschen am Nil</a:t>
            </a:r>
          </a:p>
          <a:p>
            <a:pPr marL="3586163" marR="0" lvl="0" indent="-3586163" algn="l" defTabSz="914400" rtl="0" eaLnBrk="1" fontAlgn="auto" latinLnBrk="0" hangingPunct="1">
              <a:lnSpc>
                <a:spcPct val="100000"/>
              </a:lnSpc>
              <a:spcBef>
                <a:spcPts val="0"/>
              </a:spcBef>
              <a:spcAft>
                <a:spcPts val="0"/>
              </a:spcAft>
              <a:buClrTx/>
              <a:buSzTx/>
              <a:buFontTx/>
              <a:buNone/>
              <a:tabLst>
                <a:tab pos="3586163" algn="l"/>
              </a:tabLst>
              <a:defRPr/>
            </a:pPr>
            <a:endParaRPr kumimoji="0" lang="de-CH" sz="1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586163" marR="0" lvl="0" indent="-3586163" algn="l" defTabSz="914400" rtl="0" eaLnBrk="1" fontAlgn="auto" latinLnBrk="0" hangingPunct="1">
              <a:lnSpc>
                <a:spcPct val="100000"/>
              </a:lnSpc>
              <a:spcBef>
                <a:spcPts val="0"/>
              </a:spcBef>
              <a:spcAft>
                <a:spcPts val="0"/>
              </a:spcAft>
              <a:buClrTx/>
              <a:buSzTx/>
              <a:buFontTx/>
              <a:buNone/>
              <a:tabLst>
                <a:tab pos="3586163" algn="l"/>
              </a:tabLst>
              <a:defRPr/>
            </a:pPr>
            <a:r>
              <a:rPr kumimoji="0" lang="de-CH" sz="6600" b="1" i="0" u="none" strike="noStrike" kern="1200" cap="none" spc="0" normalizeH="0" baseline="0" noProof="0" dirty="0" err="1">
                <a:ln>
                  <a:noFill/>
                </a:ln>
                <a:solidFill>
                  <a:schemeClr val="bg1"/>
                </a:solidFill>
                <a:effectLst/>
                <a:uLnTx/>
                <a:uFillTx/>
                <a:latin typeface="Bahnschrift SemiBold" panose="020B0502040204020203" pitchFamily="34" charset="0"/>
              </a:rPr>
              <a:t>Panzi</a:t>
            </a:r>
            <a:r>
              <a:rPr kumimoji="0" lang="de-CH" sz="6600" b="1" i="0" u="none" strike="noStrike" kern="1200" cap="none" spc="0" normalizeH="0" baseline="0" noProof="0" dirty="0">
                <a:ln>
                  <a:noFill/>
                </a:ln>
                <a:solidFill>
                  <a:schemeClr val="bg1"/>
                </a:solidFill>
                <a:effectLst/>
                <a:uLnTx/>
                <a:uFillTx/>
                <a:latin typeface="Bahnschrift SemiBold" panose="020B0502040204020203" pitchFamily="34" charset="0"/>
              </a:rPr>
              <a:t>-Ausbildungszentrum</a:t>
            </a:r>
            <a:endParaRPr kumimoji="0" lang="de-CH" sz="2800" b="0" i="1" u="none" strike="noStrike" kern="1200" cap="none" spc="0" normalizeH="0" baseline="0" noProof="0" dirty="0">
              <a:ln>
                <a:noFill/>
              </a:ln>
              <a:solidFill>
                <a:srgbClr val="284D95"/>
              </a:solidFill>
              <a:effectLst/>
              <a:uLnTx/>
              <a:uFillTx/>
              <a:latin typeface="Calibri" panose="020F0502020204030204"/>
              <a:ea typeface="+mn-ea"/>
              <a:cs typeface="+mn-cs"/>
            </a:endParaRPr>
          </a:p>
        </p:txBody>
      </p:sp>
      <p:pic>
        <p:nvPicPr>
          <p:cNvPr id="3" name="Grafik 2"/>
          <p:cNvPicPr>
            <a:picLocks noChangeAspect="1"/>
          </p:cNvPicPr>
          <p:nvPr/>
        </p:nvPicPr>
        <p:blipFill>
          <a:blip r:embed="rId3"/>
          <a:stretch>
            <a:fillRect/>
          </a:stretch>
        </p:blipFill>
        <p:spPr>
          <a:xfrm>
            <a:off x="-133400" y="8275927"/>
            <a:ext cx="3953427" cy="2353003"/>
          </a:xfrm>
          <a:prstGeom prst="rect">
            <a:avLst/>
          </a:prstGeom>
        </p:spPr>
      </p:pic>
      <p:pic>
        <p:nvPicPr>
          <p:cNvPr id="7" name="Picture 2" descr="R:\Vorlagen\Logo\1 Logo MN\01- Logos HPZ 7-13\MN_Logo_hellblau-blau\MN_Logo-hellbl-bl.png">
            <a:extLst>
              <a:ext uri="{FF2B5EF4-FFF2-40B4-BE49-F238E27FC236}">
                <a16:creationId xmlns:a16="http://schemas.microsoft.com/office/drawing/2014/main" id="{858CBB54-4F79-49EF-8695-48D83E1C30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92626" y="5711077"/>
            <a:ext cx="646895" cy="87179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Grafik 7" descr="2J4A5893">
            <a:extLst>
              <a:ext uri="{FF2B5EF4-FFF2-40B4-BE49-F238E27FC236}">
                <a16:creationId xmlns:a16="http://schemas.microsoft.com/office/drawing/2014/main" id="{24C492A1-4EEC-4CD3-AD85-572AEEA7AC3F}"/>
              </a:ext>
            </a:extLst>
          </p:cNvPr>
          <p:cNvPicPr>
            <a:picLocks noGrp="1" noChangeAspect="1"/>
          </p:cNvPicPr>
          <p:nvPr isPhoto="1"/>
        </p:nvPicPr>
        <p:blipFill rotWithShape="1">
          <a:blip r:embed="rId5">
            <a:lum/>
            <a:extLst>
              <a:ext uri="{28A0092B-C50C-407E-A947-70E740481C1C}">
                <a14:useLocalDpi xmlns:a14="http://schemas.microsoft.com/office/drawing/2010/main" val="0"/>
              </a:ext>
            </a:extLst>
          </a:blip>
          <a:srcRect t="9202" r="9202"/>
          <a:stretch/>
        </p:blipFill>
        <p:spPr>
          <a:xfrm>
            <a:off x="510615" y="2220627"/>
            <a:ext cx="6418823" cy="4279215"/>
          </a:xfrm>
          <a:prstGeom prst="rect">
            <a:avLst/>
          </a:prstGeom>
        </p:spPr>
      </p:pic>
      <p:sp>
        <p:nvSpPr>
          <p:cNvPr id="9" name="Rechteck 8">
            <a:extLst>
              <a:ext uri="{FF2B5EF4-FFF2-40B4-BE49-F238E27FC236}">
                <a16:creationId xmlns:a16="http://schemas.microsoft.com/office/drawing/2014/main" id="{62CFF909-BF24-4BFA-947D-E8BF05F69D54}"/>
              </a:ext>
            </a:extLst>
          </p:cNvPr>
          <p:cNvSpPr/>
          <p:nvPr/>
        </p:nvSpPr>
        <p:spPr>
          <a:xfrm>
            <a:off x="7062534" y="2081061"/>
            <a:ext cx="4843716" cy="3046988"/>
          </a:xfrm>
          <a:prstGeom prst="rect">
            <a:avLst/>
          </a:prstGeom>
        </p:spPr>
        <p:txBody>
          <a:bodyPr wrap="square">
            <a:spAutoFit/>
          </a:bodyPr>
          <a:lstStyle/>
          <a:p>
            <a:r>
              <a:rPr lang="de-CH" sz="3200" dirty="0">
                <a:solidFill>
                  <a:schemeClr val="bg1"/>
                </a:solidFill>
                <a:latin typeface="Bahnschrift Light SemiCondensed" panose="020B0502040204020203" pitchFamily="34" charset="0"/>
              </a:rPr>
              <a:t>Bukavu, DR Kongo</a:t>
            </a:r>
            <a:br>
              <a:rPr lang="de-CH" sz="3200" dirty="0">
                <a:solidFill>
                  <a:schemeClr val="bg1"/>
                </a:solidFill>
                <a:latin typeface="Bahnschrift Light SemiCondensed" panose="020B0502040204020203" pitchFamily="34" charset="0"/>
              </a:rPr>
            </a:br>
            <a:r>
              <a:rPr lang="de-CH" sz="3200" dirty="0">
                <a:solidFill>
                  <a:schemeClr val="bg1"/>
                </a:solidFill>
                <a:latin typeface="Bahnschrift Light SemiCondensed" panose="020B0502040204020203" pitchFamily="34" charset="0"/>
              </a:rPr>
              <a:t>seit 2002</a:t>
            </a:r>
          </a:p>
          <a:p>
            <a:endParaRPr lang="de-CH" sz="3200" dirty="0">
              <a:solidFill>
                <a:schemeClr val="bg1"/>
              </a:solidFill>
              <a:latin typeface="Bahnschrift Light SemiCondensed" panose="020B0502040204020203" pitchFamily="34" charset="0"/>
            </a:endParaRPr>
          </a:p>
          <a:p>
            <a:r>
              <a:rPr lang="de-CH" sz="3200" dirty="0">
                <a:solidFill>
                  <a:schemeClr val="bg1"/>
                </a:solidFill>
                <a:latin typeface="Bahnschrift Light SemiCondensed" panose="020B0502040204020203" pitchFamily="34" charset="0"/>
              </a:rPr>
              <a:t>Handwerkliche Ausbildungen für mittellose junge Frauen und Männer</a:t>
            </a:r>
          </a:p>
        </p:txBody>
      </p:sp>
      <p:sp>
        <p:nvSpPr>
          <p:cNvPr id="10" name="Titel 1">
            <a:extLst>
              <a:ext uri="{FF2B5EF4-FFF2-40B4-BE49-F238E27FC236}">
                <a16:creationId xmlns:a16="http://schemas.microsoft.com/office/drawing/2014/main" id="{FCFDC0F0-CCC7-421B-B65C-E7D4E779696E}"/>
              </a:ext>
            </a:extLst>
          </p:cNvPr>
          <p:cNvSpPr txBox="1">
            <a:spLocks/>
          </p:cNvSpPr>
          <p:nvPr/>
        </p:nvSpPr>
        <p:spPr>
          <a:xfrm>
            <a:off x="8348081" y="6192692"/>
            <a:ext cx="3600400" cy="515235"/>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de-CH" sz="4400" b="1" i="0" u="none" strike="noStrike" kern="1200" cap="none" spc="0" normalizeH="0" baseline="0" noProof="0" dirty="0">
                <a:ln>
                  <a:noFill/>
                </a:ln>
                <a:solidFill>
                  <a:schemeClr val="bg1"/>
                </a:solidFill>
                <a:effectLst/>
                <a:uLnTx/>
                <a:uFillTx/>
                <a:latin typeface="Bahnschrift SemiBold" panose="020B0502040204020203" pitchFamily="34" charset="0"/>
              </a:rPr>
              <a:t>Mission am Nil International</a:t>
            </a:r>
            <a:br>
              <a:rPr kumimoji="0" lang="de-CH" sz="4400" b="1" i="0" u="none" strike="noStrike" kern="1200" cap="none" spc="0" normalizeH="0" baseline="0" noProof="0" dirty="0">
                <a:ln>
                  <a:noFill/>
                </a:ln>
                <a:solidFill>
                  <a:schemeClr val="bg1"/>
                </a:solidFill>
                <a:effectLst/>
                <a:uLnTx/>
                <a:uFillTx/>
                <a:latin typeface="Calibri Light" panose="020F0302020204030204"/>
                <a:ea typeface="+mj-ea"/>
                <a:cs typeface="+mj-cs"/>
              </a:rPr>
            </a:br>
            <a:r>
              <a:rPr lang="de-CH" sz="2700" dirty="0">
                <a:solidFill>
                  <a:schemeClr val="bg1"/>
                </a:solidFill>
                <a:latin typeface="Bahnschrift" panose="020B0502040204020203" pitchFamily="34" charset="0"/>
              </a:rPr>
              <a:t>www.mn-international.org</a:t>
            </a:r>
            <a:endParaRPr kumimoji="0" lang="de-CH" sz="2700" b="1" i="0" u="none" strike="noStrike" kern="1200" cap="none" spc="0" normalizeH="0" baseline="0" noProof="0" dirty="0">
              <a:ln>
                <a:noFill/>
              </a:ln>
              <a:solidFill>
                <a:schemeClr val="bg1"/>
              </a:solidFill>
              <a:effectLst/>
              <a:uLnTx/>
              <a:uFillTx/>
              <a:latin typeface="Bahnschrift" panose="020B0502040204020203" pitchFamily="34" charset="0"/>
            </a:endParaRPr>
          </a:p>
        </p:txBody>
      </p:sp>
    </p:spTree>
    <p:extLst>
      <p:ext uri="{BB962C8B-B14F-4D97-AF65-F5344CB8AC3E}">
        <p14:creationId xmlns:p14="http://schemas.microsoft.com/office/powerpoint/2010/main" val="269079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9E127-D8A3-4952-B8E6-0C63F9A0C1FE}"/>
              </a:ext>
            </a:extLst>
          </p:cNvPr>
          <p:cNvSpPr>
            <a:spLocks noGrp="1"/>
          </p:cNvSpPr>
          <p:nvPr>
            <p:ph type="title"/>
          </p:nvPr>
        </p:nvSpPr>
        <p:spPr/>
        <p:txBody>
          <a:bodyPr/>
          <a:lstStyle/>
          <a:p>
            <a:endParaRPr lang="de-CH" dirty="0"/>
          </a:p>
        </p:txBody>
      </p:sp>
      <p:sp>
        <p:nvSpPr>
          <p:cNvPr id="3" name="Inhaltsplatzhalter 2">
            <a:extLst>
              <a:ext uri="{FF2B5EF4-FFF2-40B4-BE49-F238E27FC236}">
                <a16:creationId xmlns:a16="http://schemas.microsoft.com/office/drawing/2014/main" id="{868E12A0-CD77-449E-A6AE-DE2256A34247}"/>
              </a:ext>
            </a:extLst>
          </p:cNvPr>
          <p:cNvSpPr>
            <a:spLocks noGrp="1"/>
          </p:cNvSpPr>
          <p:nvPr>
            <p:ph idx="1"/>
          </p:nvPr>
        </p:nvSpPr>
        <p:spPr/>
        <p:txBody>
          <a:bodyPr/>
          <a:lstStyle/>
          <a:p>
            <a:endParaRPr lang="de-CH"/>
          </a:p>
        </p:txBody>
      </p:sp>
      <p:pic>
        <p:nvPicPr>
          <p:cNvPr id="4" name="Grafik 3" descr="2J4A5659">
            <a:extLst>
              <a:ext uri="{FF2B5EF4-FFF2-40B4-BE49-F238E27FC236}">
                <a16:creationId xmlns:a16="http://schemas.microsoft.com/office/drawing/2014/main" id="{AF397863-CCAB-46B0-AB2C-92B280A0D507}"/>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25000" t="5958" b="31210"/>
          <a:stretch/>
        </p:blipFill>
        <p:spPr>
          <a:xfrm>
            <a:off x="-11831" y="0"/>
            <a:ext cx="12279086" cy="6858000"/>
          </a:xfrm>
          <a:prstGeom prst="rect">
            <a:avLst/>
          </a:prstGeom>
        </p:spPr>
      </p:pic>
      <p:sp>
        <p:nvSpPr>
          <p:cNvPr id="5" name="Rechteck 4">
            <a:extLst>
              <a:ext uri="{FF2B5EF4-FFF2-40B4-BE49-F238E27FC236}">
                <a16:creationId xmlns:a16="http://schemas.microsoft.com/office/drawing/2014/main" id="{AED8E98C-3427-415B-947F-6FAF02DF41F1}"/>
              </a:ext>
            </a:extLst>
          </p:cNvPr>
          <p:cNvSpPr/>
          <p:nvPr/>
        </p:nvSpPr>
        <p:spPr>
          <a:xfrm>
            <a:off x="3377193" y="5103674"/>
            <a:ext cx="8593756" cy="1754326"/>
          </a:xfrm>
          <a:prstGeom prst="rect">
            <a:avLst/>
          </a:prstGeom>
        </p:spPr>
        <p:txBody>
          <a:bodyPr wrap="square">
            <a:spAutoFit/>
          </a:bodyPr>
          <a:lstStyle/>
          <a:p>
            <a:pPr lvl="0" algn="r">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Ein Ort zum Lernen und eine Oase des Friedens für mehr als 120 Auszubildende und Mitarbeiter/innen.</a:t>
            </a:r>
            <a:endParaRPr lang="de-DE" sz="3600" b="1" kern="0" dirty="0">
              <a:solidFill>
                <a:prstClr val="white"/>
              </a:solidFill>
              <a:effectLst>
                <a:glow rad="165100">
                  <a:prstClr val="white">
                    <a:lumMod val="50000"/>
                    <a:alpha val="38000"/>
                  </a:prstClr>
                </a:glow>
              </a:effectLst>
              <a:latin typeface="Bahnschrift Light" panose="020B0502040204020203" pitchFamily="34" charset="0"/>
            </a:endParaRPr>
          </a:p>
        </p:txBody>
      </p:sp>
    </p:spTree>
    <p:extLst>
      <p:ext uri="{BB962C8B-B14F-4D97-AF65-F5344CB8AC3E}">
        <p14:creationId xmlns:p14="http://schemas.microsoft.com/office/powerpoint/2010/main" val="108973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anzi_57"/>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t="15063"/>
          <a:stretch/>
        </p:blipFill>
        <p:spPr>
          <a:xfrm>
            <a:off x="0" y="0"/>
            <a:ext cx="12192000" cy="6903720"/>
          </a:xfrm>
          <a:prstGeom prst="rect">
            <a:avLst/>
          </a:prstGeom>
        </p:spPr>
      </p:pic>
      <p:sp>
        <p:nvSpPr>
          <p:cNvPr id="4" name="Rechteck 3">
            <a:extLst>
              <a:ext uri="{FF2B5EF4-FFF2-40B4-BE49-F238E27FC236}">
                <a16:creationId xmlns:a16="http://schemas.microsoft.com/office/drawing/2014/main" id="{69E62FCC-BEC1-4248-BA55-92E62479409F}"/>
              </a:ext>
            </a:extLst>
          </p:cNvPr>
          <p:cNvSpPr/>
          <p:nvPr/>
        </p:nvSpPr>
        <p:spPr>
          <a:xfrm>
            <a:off x="6368715" y="85237"/>
            <a:ext cx="5823285" cy="1754326"/>
          </a:xfrm>
          <a:prstGeom prst="rect">
            <a:avLst/>
          </a:prstGeom>
        </p:spPr>
        <p:txBody>
          <a:bodyPr wrap="square">
            <a:spAutoFit/>
          </a:bodyPr>
          <a:lstStyle/>
          <a:p>
            <a:pPr lvl="0">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Ausbildung Schneiderinnen</a:t>
            </a:r>
          </a:p>
          <a:p>
            <a:pPr lvl="0" algn="r">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Kosten pro Tag und Lehrling: ca. 3 Franken</a:t>
            </a:r>
            <a:endParaRPr lang="de-DE" sz="3600" b="1" kern="0" dirty="0">
              <a:solidFill>
                <a:prstClr val="white"/>
              </a:solidFill>
              <a:effectLst>
                <a:glow rad="165100">
                  <a:prstClr val="white">
                    <a:lumMod val="50000"/>
                    <a:alpha val="38000"/>
                  </a:prstClr>
                </a:glow>
              </a:effectLst>
              <a:latin typeface="Bahnschrift Light" panose="020B0502040204020203" pitchFamily="34" charset="0"/>
            </a:endParaRPr>
          </a:p>
        </p:txBody>
      </p:sp>
    </p:spTree>
    <p:extLst>
      <p:ext uri="{BB962C8B-B14F-4D97-AF65-F5344CB8AC3E}">
        <p14:creationId xmlns:p14="http://schemas.microsoft.com/office/powerpoint/2010/main" val="11491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_20220624_100831_265">
            <a:extLst>
              <a:ext uri="{FF2B5EF4-FFF2-40B4-BE49-F238E27FC236}">
                <a16:creationId xmlns:a16="http://schemas.microsoft.com/office/drawing/2014/main" id="{C5EE9622-C469-4FF8-9371-B8AF91F1FD9B}"/>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4" name="Rechteck 3">
            <a:extLst>
              <a:ext uri="{FF2B5EF4-FFF2-40B4-BE49-F238E27FC236}">
                <a16:creationId xmlns:a16="http://schemas.microsoft.com/office/drawing/2014/main" id="{802B6E25-F64C-4684-8E77-6590CB095123}"/>
              </a:ext>
            </a:extLst>
          </p:cNvPr>
          <p:cNvSpPr/>
          <p:nvPr/>
        </p:nvSpPr>
        <p:spPr>
          <a:xfrm>
            <a:off x="0" y="5103674"/>
            <a:ext cx="5827723" cy="1754326"/>
          </a:xfrm>
          <a:prstGeom prst="rect">
            <a:avLst/>
          </a:prstGeom>
        </p:spPr>
        <p:txBody>
          <a:bodyPr wrap="square">
            <a:spAutoFit/>
          </a:bodyPr>
          <a:lstStyle/>
          <a:p>
            <a:pPr lvl="0">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Ausbildung Schreiner: Gearbeitet wird von Hand und an Maschinen.</a:t>
            </a:r>
            <a:endParaRPr lang="de-DE" sz="3600" b="1" kern="0" dirty="0">
              <a:solidFill>
                <a:prstClr val="white"/>
              </a:solidFill>
              <a:effectLst>
                <a:glow rad="165100">
                  <a:prstClr val="white">
                    <a:lumMod val="50000"/>
                    <a:alpha val="38000"/>
                  </a:prstClr>
                </a:glow>
              </a:effectLst>
              <a:latin typeface="Bahnschrift Light" panose="020B0502040204020203" pitchFamily="34" charset="0"/>
            </a:endParaRPr>
          </a:p>
        </p:txBody>
      </p:sp>
    </p:spTree>
    <p:extLst>
      <p:ext uri="{BB962C8B-B14F-4D97-AF65-F5344CB8AC3E}">
        <p14:creationId xmlns:p14="http://schemas.microsoft.com/office/powerpoint/2010/main" val="215411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10930_102326">
            <a:hlinkClick r:id="" action="ppaction://media"/>
            <a:extLst>
              <a:ext uri="{FF2B5EF4-FFF2-40B4-BE49-F238E27FC236}">
                <a16:creationId xmlns:a16="http://schemas.microsoft.com/office/drawing/2014/main" id="{B7C125CC-575E-4B8B-B995-41776BBEA9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hteck 2">
            <a:extLst>
              <a:ext uri="{FF2B5EF4-FFF2-40B4-BE49-F238E27FC236}">
                <a16:creationId xmlns:a16="http://schemas.microsoft.com/office/drawing/2014/main" id="{1D58C5A7-91D0-4F1A-81C2-8DE54D4A5257}"/>
              </a:ext>
            </a:extLst>
          </p:cNvPr>
          <p:cNvSpPr/>
          <p:nvPr/>
        </p:nvSpPr>
        <p:spPr>
          <a:xfrm>
            <a:off x="134927" y="153817"/>
            <a:ext cx="5827723" cy="1200329"/>
          </a:xfrm>
          <a:prstGeom prst="rect">
            <a:avLst/>
          </a:prstGeom>
        </p:spPr>
        <p:txBody>
          <a:bodyPr wrap="square">
            <a:spAutoFit/>
          </a:bodyPr>
          <a:lstStyle/>
          <a:p>
            <a:pPr lvl="0">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Nach der Ausbildung:</a:t>
            </a:r>
          </a:p>
          <a:p>
            <a:pPr lvl="0">
              <a:defRPr/>
            </a:pPr>
            <a:r>
              <a:rPr lang="de-CH" sz="3600" b="1" kern="0" dirty="0">
                <a:solidFill>
                  <a:prstClr val="white"/>
                </a:solidFill>
                <a:effectLst>
                  <a:glow rad="165100">
                    <a:prstClr val="white">
                      <a:lumMod val="50000"/>
                      <a:alpha val="38000"/>
                    </a:prstClr>
                  </a:glow>
                </a:effectLst>
                <a:latin typeface="Bahnschrift Light" panose="020B0502040204020203" pitchFamily="34" charset="0"/>
              </a:rPr>
              <a:t>Ein eigenes Geschäft!</a:t>
            </a:r>
            <a:endParaRPr lang="de-DE" sz="3600" b="1" kern="0" dirty="0">
              <a:solidFill>
                <a:prstClr val="white"/>
              </a:solidFill>
              <a:effectLst>
                <a:glow rad="165100">
                  <a:prstClr val="white">
                    <a:lumMod val="50000"/>
                    <a:alpha val="38000"/>
                  </a:prstClr>
                </a:glow>
              </a:effectLst>
              <a:latin typeface="Bahnschrift Light" panose="020B0502040204020203" pitchFamily="34" charset="0"/>
            </a:endParaRPr>
          </a:p>
        </p:txBody>
      </p:sp>
    </p:spTree>
    <p:extLst>
      <p:ext uri="{BB962C8B-B14F-4D97-AF65-F5344CB8AC3E}">
        <p14:creationId xmlns:p14="http://schemas.microsoft.com/office/powerpoint/2010/main" val="16135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7492BEE-EEE8-4787-A93A-C95424BCFA0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0041" y="78338"/>
            <a:ext cx="6296187" cy="6734247"/>
          </a:xfrm>
          <a:prstGeom prst="rect">
            <a:avLst/>
          </a:prstGeom>
          <a:noFill/>
        </p:spPr>
      </p:pic>
      <p:sp>
        <p:nvSpPr>
          <p:cNvPr id="4" name="Rechteck 3">
            <a:extLst>
              <a:ext uri="{FF2B5EF4-FFF2-40B4-BE49-F238E27FC236}">
                <a16:creationId xmlns:a16="http://schemas.microsoft.com/office/drawing/2014/main" id="{989CC5D4-D280-466C-9EAF-F47743B7472E}"/>
              </a:ext>
            </a:extLst>
          </p:cNvPr>
          <p:cNvSpPr/>
          <p:nvPr/>
        </p:nvSpPr>
        <p:spPr>
          <a:xfrm>
            <a:off x="7348776" y="37988"/>
            <a:ext cx="4892636" cy="8094524"/>
          </a:xfrm>
          <a:prstGeom prst="rect">
            <a:avLst/>
          </a:prstGeom>
        </p:spPr>
        <p:txBody>
          <a:bodyPr wrap="square">
            <a:spAutoFit/>
          </a:bodyPr>
          <a:lstStyle/>
          <a:p>
            <a:r>
              <a:rPr lang="de-CH" sz="3200" dirty="0">
                <a:solidFill>
                  <a:schemeClr val="bg1"/>
                </a:solidFill>
                <a:latin typeface="Bahnschrift Light SemiCondensed" panose="020B0502040204020203" pitchFamily="34" charset="0"/>
              </a:rPr>
              <a:t>Die Mission am Nil hilft benachteiligten Menschen in sechs Ländern:</a:t>
            </a:r>
          </a:p>
          <a:p>
            <a:endParaRPr lang="de-CH" sz="3200" dirty="0">
              <a:solidFill>
                <a:schemeClr val="bg1"/>
              </a:solidFill>
              <a:latin typeface="Bahnschrift Light SemiCondensed" panose="020B0502040204020203" pitchFamily="34" charset="0"/>
            </a:endParaRP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Ägypten</a:t>
            </a: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Sudan</a:t>
            </a: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Eritrea</a:t>
            </a: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Äthiopien</a:t>
            </a: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Dem. Rep. Kongo</a:t>
            </a:r>
          </a:p>
          <a:p>
            <a:pPr marL="457200" indent="-457200">
              <a:buFont typeface="Arial" panose="020B0604020202020204" pitchFamily="34" charset="0"/>
              <a:buChar char="•"/>
            </a:pPr>
            <a:r>
              <a:rPr lang="de-CH" sz="3200" dirty="0">
                <a:solidFill>
                  <a:schemeClr val="bg1"/>
                </a:solidFill>
                <a:latin typeface="Bahnschrift Light SemiCondensed" panose="020B0502040204020203" pitchFamily="34" charset="0"/>
              </a:rPr>
              <a:t>Tansania</a:t>
            </a:r>
          </a:p>
          <a:p>
            <a:pPr marL="457200" indent="-457200">
              <a:buFont typeface="Arial" panose="020B0604020202020204" pitchFamily="34" charset="0"/>
              <a:buChar char="•"/>
            </a:pPr>
            <a:endParaRPr lang="de-CH" sz="3200" dirty="0">
              <a:solidFill>
                <a:schemeClr val="bg1"/>
              </a:solidFill>
              <a:latin typeface="Bahnschrift SemiBold SemiConden" panose="020B0502040204020203" pitchFamily="34" charset="0"/>
            </a:endParaRPr>
          </a:p>
          <a:p>
            <a:r>
              <a:rPr lang="de-CH" sz="4400" dirty="0">
                <a:solidFill>
                  <a:schemeClr val="bg1"/>
                </a:solidFill>
                <a:latin typeface="Bahnschrift Light SemiCondensed" panose="020B0502040204020203" pitchFamily="34" charset="0"/>
              </a:rPr>
              <a:t>Herzlichen Dank für</a:t>
            </a:r>
          </a:p>
          <a:p>
            <a:r>
              <a:rPr lang="de-CH" sz="4400" dirty="0">
                <a:solidFill>
                  <a:schemeClr val="bg1"/>
                </a:solidFill>
                <a:latin typeface="Bahnschrift Light SemiCondensed" panose="020B0502040204020203" pitchFamily="34" charset="0"/>
              </a:rPr>
              <a:t>Ihre Unterstützung!</a:t>
            </a:r>
          </a:p>
          <a:p>
            <a:endParaRPr lang="de-CH" sz="3200" dirty="0">
              <a:solidFill>
                <a:schemeClr val="bg1"/>
              </a:solidFill>
              <a:latin typeface="Bahnschrift SemiBold SemiConden" panose="020B0502040204020203" pitchFamily="34" charset="0"/>
            </a:endParaRPr>
          </a:p>
          <a:p>
            <a:endParaRPr lang="de-CH" sz="2000" i="1" dirty="0">
              <a:solidFill>
                <a:schemeClr val="bg1"/>
              </a:solidFill>
            </a:endParaRPr>
          </a:p>
          <a:p>
            <a:endParaRPr lang="de-CH" sz="2800" dirty="0">
              <a:solidFill>
                <a:schemeClr val="bg1"/>
              </a:solidFill>
            </a:endParaRPr>
          </a:p>
        </p:txBody>
      </p:sp>
      <p:sp>
        <p:nvSpPr>
          <p:cNvPr id="5" name="Ellipse 4">
            <a:extLst>
              <a:ext uri="{FF2B5EF4-FFF2-40B4-BE49-F238E27FC236}">
                <a16:creationId xmlns:a16="http://schemas.microsoft.com/office/drawing/2014/main" id="{8549B478-D7A6-4A76-AA77-4E8F0263AA49}"/>
              </a:ext>
            </a:extLst>
          </p:cNvPr>
          <p:cNvSpPr/>
          <p:nvPr/>
        </p:nvSpPr>
        <p:spPr>
          <a:xfrm>
            <a:off x="4620477" y="3575735"/>
            <a:ext cx="920168" cy="924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6" name="Titel 1">
            <a:extLst>
              <a:ext uri="{FF2B5EF4-FFF2-40B4-BE49-F238E27FC236}">
                <a16:creationId xmlns:a16="http://schemas.microsoft.com/office/drawing/2014/main" id="{4CF6AC3F-AC34-41A7-BE29-B03977D3C53B}"/>
              </a:ext>
            </a:extLst>
          </p:cNvPr>
          <p:cNvSpPr txBox="1">
            <a:spLocks/>
          </p:cNvSpPr>
          <p:nvPr/>
        </p:nvSpPr>
        <p:spPr>
          <a:xfrm>
            <a:off x="615680" y="6310147"/>
            <a:ext cx="3600400" cy="515235"/>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de-CH" sz="4400" b="1" i="0" u="none" strike="noStrike" kern="1200" cap="none" spc="0" normalizeH="0" baseline="0" noProof="0" dirty="0">
                <a:ln>
                  <a:noFill/>
                </a:ln>
                <a:solidFill>
                  <a:schemeClr val="bg1"/>
                </a:solidFill>
                <a:effectLst/>
                <a:uLnTx/>
                <a:uFillTx/>
                <a:latin typeface="Bahnschrift SemiBold" panose="020B0502040204020203" pitchFamily="34" charset="0"/>
              </a:rPr>
              <a:t>Mission am Nil International</a:t>
            </a:r>
            <a:br>
              <a:rPr kumimoji="0" lang="de-CH" sz="4400" b="1" i="0" u="none" strike="noStrike" kern="1200" cap="none" spc="0" normalizeH="0" baseline="0" noProof="0" dirty="0">
                <a:ln>
                  <a:noFill/>
                </a:ln>
                <a:solidFill>
                  <a:schemeClr val="bg1"/>
                </a:solidFill>
                <a:effectLst/>
                <a:uLnTx/>
                <a:uFillTx/>
                <a:latin typeface="Calibri Light" panose="020F0302020204030204"/>
                <a:ea typeface="+mj-ea"/>
                <a:cs typeface="+mj-cs"/>
              </a:rPr>
            </a:br>
            <a:r>
              <a:rPr lang="de-CH" sz="2700" dirty="0">
                <a:solidFill>
                  <a:schemeClr val="bg1"/>
                </a:solidFill>
                <a:latin typeface="Bahnschrift" panose="020B0502040204020203" pitchFamily="34" charset="0"/>
              </a:rPr>
              <a:t>www.mn-international.org</a:t>
            </a:r>
            <a:endParaRPr kumimoji="0" lang="de-CH" sz="2700" b="1" i="0" u="none" strike="noStrike" kern="1200" cap="none" spc="0" normalizeH="0" baseline="0" noProof="0" dirty="0">
              <a:ln>
                <a:noFill/>
              </a:ln>
              <a:solidFill>
                <a:schemeClr val="bg1"/>
              </a:solidFill>
              <a:effectLst/>
              <a:uLnTx/>
              <a:uFillTx/>
              <a:latin typeface="Bahnschrift" panose="020B0502040204020203" pitchFamily="34" charset="0"/>
            </a:endParaRPr>
          </a:p>
        </p:txBody>
      </p:sp>
      <p:pic>
        <p:nvPicPr>
          <p:cNvPr id="7" name="Picture 2" descr="R:\Vorlagen\Logo\1 Logo MN\01- Logos HPZ 7-13\MN_Logo_hellblau-blau\MN_Logo-hellbl-bl.png">
            <a:extLst>
              <a:ext uri="{FF2B5EF4-FFF2-40B4-BE49-F238E27FC236}">
                <a16:creationId xmlns:a16="http://schemas.microsoft.com/office/drawing/2014/main" id="{00A3A985-2E45-4690-A655-09A846A603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624" y="5828531"/>
            <a:ext cx="646895" cy="87179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6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Words>
  <Application>Microsoft Office PowerPoint</Application>
  <PresentationFormat>Breitbild</PresentationFormat>
  <Paragraphs>39</Paragraphs>
  <Slides>6</Slides>
  <Notes>6</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vt:i4>
      </vt:variant>
    </vt:vector>
  </HeadingPairs>
  <TitlesOfParts>
    <vt:vector size="16" baseType="lpstr">
      <vt:lpstr>Architects Daughter</vt:lpstr>
      <vt:lpstr>Arial</vt:lpstr>
      <vt:lpstr>Bahnschrift</vt:lpstr>
      <vt:lpstr>Bahnschrift Light</vt:lpstr>
      <vt:lpstr>Bahnschrift Light SemiCondensed</vt:lpstr>
      <vt:lpstr>Bahnschrift SemiBold</vt:lpstr>
      <vt:lpstr>Bahnschrift SemiBold SemiConden</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Mathias Rellstab</dc:creator>
  <cp:lastModifiedBy>Mathias Rellstab</cp:lastModifiedBy>
  <cp:revision>104</cp:revision>
  <dcterms:created xsi:type="dcterms:W3CDTF">2022-09-12T12:29:13Z</dcterms:created>
  <dcterms:modified xsi:type="dcterms:W3CDTF">2023-09-21T08:03:41Z</dcterms:modified>
</cp:coreProperties>
</file>